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5" r:id="rId7"/>
    <p:sldId id="266" r:id="rId8"/>
    <p:sldId id="261" r:id="rId9"/>
    <p:sldId id="264" r:id="rId10"/>
    <p:sldId id="271" r:id="rId11"/>
    <p:sldId id="272" r:id="rId12"/>
    <p:sldId id="262" r:id="rId13"/>
    <p:sldId id="263" r:id="rId14"/>
    <p:sldId id="267" r:id="rId15"/>
    <p:sldId id="268" r:id="rId16"/>
    <p:sldId id="269" r:id="rId17"/>
    <p:sldId id="27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40" d="100"/>
          <a:sy n="40" d="100"/>
        </p:scale>
        <p:origin x="94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1436AAE-60D8-43DC-98FB-AD3A41D0858F}" type="datetimeFigureOut">
              <a:rPr lang="en-US" smtClean="0"/>
              <a:t>09-Sep-23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DB793C-F1F8-4B3B-A4E2-07631DD21322}" type="slidenum">
              <a:rPr lang="en-US" smtClean="0"/>
              <a:t>‹#›</a:t>
            </a:fld>
            <a:endParaRPr lang="en-US"/>
          </a:p>
        </p:txBody>
      </p:sp>
    </p:spTree>
    <p:extLst>
      <p:ext uri="{BB962C8B-B14F-4D97-AF65-F5344CB8AC3E}">
        <p14:creationId xmlns:p14="http://schemas.microsoft.com/office/powerpoint/2010/main" val="33956480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436AAE-60D8-43DC-98FB-AD3A41D0858F}" type="datetimeFigureOut">
              <a:rPr lang="en-US" smtClean="0"/>
              <a:t>09-Sep-23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DB793C-F1F8-4B3B-A4E2-07631DD21322}" type="slidenum">
              <a:rPr lang="en-US" smtClean="0"/>
              <a:t>‹#›</a:t>
            </a:fld>
            <a:endParaRPr lang="en-US"/>
          </a:p>
        </p:txBody>
      </p:sp>
    </p:spTree>
    <p:extLst>
      <p:ext uri="{BB962C8B-B14F-4D97-AF65-F5344CB8AC3E}">
        <p14:creationId xmlns:p14="http://schemas.microsoft.com/office/powerpoint/2010/main" val="672663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436AAE-60D8-43DC-98FB-AD3A41D0858F}" type="datetimeFigureOut">
              <a:rPr lang="en-US" smtClean="0"/>
              <a:t>09-Sep-23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DB793C-F1F8-4B3B-A4E2-07631DD21322}" type="slidenum">
              <a:rPr lang="en-US" smtClean="0"/>
              <a:t>‹#›</a:t>
            </a:fld>
            <a:endParaRPr lang="en-US"/>
          </a:p>
        </p:txBody>
      </p:sp>
    </p:spTree>
    <p:extLst>
      <p:ext uri="{BB962C8B-B14F-4D97-AF65-F5344CB8AC3E}">
        <p14:creationId xmlns:p14="http://schemas.microsoft.com/office/powerpoint/2010/main" val="1874979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436AAE-60D8-43DC-98FB-AD3A41D0858F}" type="datetimeFigureOut">
              <a:rPr lang="en-US" smtClean="0"/>
              <a:t>09-Sep-23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DB793C-F1F8-4B3B-A4E2-07631DD21322}" type="slidenum">
              <a:rPr lang="en-US" smtClean="0"/>
              <a:t>‹#›</a:t>
            </a:fld>
            <a:endParaRPr lang="en-US"/>
          </a:p>
        </p:txBody>
      </p:sp>
    </p:spTree>
    <p:extLst>
      <p:ext uri="{BB962C8B-B14F-4D97-AF65-F5344CB8AC3E}">
        <p14:creationId xmlns:p14="http://schemas.microsoft.com/office/powerpoint/2010/main" val="2037145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1436AAE-60D8-43DC-98FB-AD3A41D0858F}" type="datetimeFigureOut">
              <a:rPr lang="en-US" smtClean="0"/>
              <a:t>09-Sep-23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DB793C-F1F8-4B3B-A4E2-07631DD21322}" type="slidenum">
              <a:rPr lang="en-US" smtClean="0"/>
              <a:t>‹#›</a:t>
            </a:fld>
            <a:endParaRPr lang="en-US"/>
          </a:p>
        </p:txBody>
      </p:sp>
    </p:spTree>
    <p:extLst>
      <p:ext uri="{BB962C8B-B14F-4D97-AF65-F5344CB8AC3E}">
        <p14:creationId xmlns:p14="http://schemas.microsoft.com/office/powerpoint/2010/main" val="2825832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1436AAE-60D8-43DC-98FB-AD3A41D0858F}" type="datetimeFigureOut">
              <a:rPr lang="en-US" smtClean="0"/>
              <a:t>09-Sep-23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DB793C-F1F8-4B3B-A4E2-07631DD21322}" type="slidenum">
              <a:rPr lang="en-US" smtClean="0"/>
              <a:t>‹#›</a:t>
            </a:fld>
            <a:endParaRPr lang="en-US"/>
          </a:p>
        </p:txBody>
      </p:sp>
    </p:spTree>
    <p:extLst>
      <p:ext uri="{BB962C8B-B14F-4D97-AF65-F5344CB8AC3E}">
        <p14:creationId xmlns:p14="http://schemas.microsoft.com/office/powerpoint/2010/main" val="950144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1436AAE-60D8-43DC-98FB-AD3A41D0858F}" type="datetimeFigureOut">
              <a:rPr lang="en-US" smtClean="0"/>
              <a:t>09-Sep-23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DB793C-F1F8-4B3B-A4E2-07631DD21322}" type="slidenum">
              <a:rPr lang="en-US" smtClean="0"/>
              <a:t>‹#›</a:t>
            </a:fld>
            <a:endParaRPr lang="en-US"/>
          </a:p>
        </p:txBody>
      </p:sp>
    </p:spTree>
    <p:extLst>
      <p:ext uri="{BB962C8B-B14F-4D97-AF65-F5344CB8AC3E}">
        <p14:creationId xmlns:p14="http://schemas.microsoft.com/office/powerpoint/2010/main" val="162642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1436AAE-60D8-43DC-98FB-AD3A41D0858F}" type="datetimeFigureOut">
              <a:rPr lang="en-US" smtClean="0"/>
              <a:t>09-Sep-23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DB793C-F1F8-4B3B-A4E2-07631DD21322}" type="slidenum">
              <a:rPr lang="en-US" smtClean="0"/>
              <a:t>‹#›</a:t>
            </a:fld>
            <a:endParaRPr lang="en-US"/>
          </a:p>
        </p:txBody>
      </p:sp>
    </p:spTree>
    <p:extLst>
      <p:ext uri="{BB962C8B-B14F-4D97-AF65-F5344CB8AC3E}">
        <p14:creationId xmlns:p14="http://schemas.microsoft.com/office/powerpoint/2010/main" val="39497960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436AAE-60D8-43DC-98FB-AD3A41D0858F}" type="datetimeFigureOut">
              <a:rPr lang="en-US" smtClean="0"/>
              <a:t>09-Sep-23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DB793C-F1F8-4B3B-A4E2-07631DD21322}" type="slidenum">
              <a:rPr lang="en-US" smtClean="0"/>
              <a:t>‹#›</a:t>
            </a:fld>
            <a:endParaRPr lang="en-US"/>
          </a:p>
        </p:txBody>
      </p:sp>
    </p:spTree>
    <p:extLst>
      <p:ext uri="{BB962C8B-B14F-4D97-AF65-F5344CB8AC3E}">
        <p14:creationId xmlns:p14="http://schemas.microsoft.com/office/powerpoint/2010/main" val="497312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1436AAE-60D8-43DC-98FB-AD3A41D0858F}" type="datetimeFigureOut">
              <a:rPr lang="en-US" smtClean="0"/>
              <a:t>09-Sep-23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DB793C-F1F8-4B3B-A4E2-07631DD21322}" type="slidenum">
              <a:rPr lang="en-US" smtClean="0"/>
              <a:t>‹#›</a:t>
            </a:fld>
            <a:endParaRPr lang="en-US"/>
          </a:p>
        </p:txBody>
      </p:sp>
    </p:spTree>
    <p:extLst>
      <p:ext uri="{BB962C8B-B14F-4D97-AF65-F5344CB8AC3E}">
        <p14:creationId xmlns:p14="http://schemas.microsoft.com/office/powerpoint/2010/main" val="753056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1436AAE-60D8-43DC-98FB-AD3A41D0858F}" type="datetimeFigureOut">
              <a:rPr lang="en-US" smtClean="0"/>
              <a:t>09-Sep-23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DB793C-F1F8-4B3B-A4E2-07631DD21322}" type="slidenum">
              <a:rPr lang="en-US" smtClean="0"/>
              <a:t>‹#›</a:t>
            </a:fld>
            <a:endParaRPr lang="en-US"/>
          </a:p>
        </p:txBody>
      </p:sp>
    </p:spTree>
    <p:extLst>
      <p:ext uri="{BB962C8B-B14F-4D97-AF65-F5344CB8AC3E}">
        <p14:creationId xmlns:p14="http://schemas.microsoft.com/office/powerpoint/2010/main" val="176289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436AAE-60D8-43DC-98FB-AD3A41D0858F}" type="datetimeFigureOut">
              <a:rPr lang="en-US" smtClean="0"/>
              <a:t>09-Sep-23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DB793C-F1F8-4B3B-A4E2-07631DD21322}" type="slidenum">
              <a:rPr lang="en-US" smtClean="0"/>
              <a:t>‹#›</a:t>
            </a:fld>
            <a:endParaRPr lang="en-US"/>
          </a:p>
        </p:txBody>
      </p:sp>
    </p:spTree>
    <p:extLst>
      <p:ext uri="{BB962C8B-B14F-4D97-AF65-F5344CB8AC3E}">
        <p14:creationId xmlns:p14="http://schemas.microsoft.com/office/powerpoint/2010/main" val="2542875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85203"/>
            <a:ext cx="9144000" cy="2387600"/>
          </a:xfrm>
        </p:spPr>
        <p:txBody>
          <a:bodyPr>
            <a:normAutofit/>
          </a:bodyPr>
          <a:lstStyle/>
          <a:p>
            <a:r>
              <a:rPr lang="en-US" sz="3200" dirty="0">
                <a:latin typeface="Times New Roman" panose="02020603050405020304" pitchFamily="18" charset="0"/>
                <a:cs typeface="Times New Roman" panose="02020603050405020304" pitchFamily="18" charset="0"/>
              </a:rPr>
              <a:t>Design and Implementation of Employee Information and Payroll Management System</a:t>
            </a:r>
          </a:p>
        </p:txBody>
      </p:sp>
      <p:pic>
        <p:nvPicPr>
          <p:cNvPr id="4" name="Google Shape;64;p14"/>
          <p:cNvPicPr preferRelativeResize="0"/>
          <p:nvPr/>
        </p:nvPicPr>
        <p:blipFill rotWithShape="1">
          <a:blip r:embed="rId2">
            <a:alphaModFix/>
          </a:blip>
          <a:srcRect/>
          <a:stretch/>
        </p:blipFill>
        <p:spPr>
          <a:xfrm>
            <a:off x="3648456" y="561531"/>
            <a:ext cx="4876800" cy="1066800"/>
          </a:xfrm>
          <a:prstGeom prst="rect">
            <a:avLst/>
          </a:prstGeom>
          <a:noFill/>
          <a:ln>
            <a:noFill/>
          </a:ln>
        </p:spPr>
      </p:pic>
      <p:sp>
        <p:nvSpPr>
          <p:cNvPr id="5" name="Google Shape;61;p14"/>
          <p:cNvSpPr txBox="1"/>
          <p:nvPr/>
        </p:nvSpPr>
        <p:spPr>
          <a:xfrm>
            <a:off x="6356869" y="4078510"/>
            <a:ext cx="5503200" cy="216978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rtl="0">
              <a:lnSpc>
                <a:spcPct val="150000"/>
              </a:lnSpc>
              <a:spcBef>
                <a:spcPts val="0"/>
              </a:spcBef>
              <a:spcAft>
                <a:spcPts val="0"/>
              </a:spcAft>
              <a:buNone/>
            </a:pPr>
            <a:r>
              <a:rPr lang="en-US" sz="1800" b="1" dirty="0">
                <a:solidFill>
                  <a:schemeClr val="dk1"/>
                </a:solidFill>
                <a:latin typeface="Times New Roman" pitchFamily="18" charset="0"/>
                <a:ea typeface="Times"/>
                <a:cs typeface="Times New Roman" pitchFamily="18" charset="0"/>
                <a:sym typeface="Times"/>
              </a:rPr>
              <a:t>Supervised by</a:t>
            </a:r>
            <a:endParaRPr sz="1800" b="1" dirty="0">
              <a:latin typeface="Times New Roman" pitchFamily="18" charset="0"/>
              <a:ea typeface="Times"/>
              <a:cs typeface="Times New Roman" pitchFamily="18" charset="0"/>
              <a:sym typeface="Times"/>
            </a:endParaRPr>
          </a:p>
          <a:p>
            <a:pPr marL="0" marR="0" lvl="0" indent="0" algn="r" rtl="0">
              <a:lnSpc>
                <a:spcPct val="150000"/>
              </a:lnSpc>
              <a:spcBef>
                <a:spcPts val="0"/>
              </a:spcBef>
              <a:spcAft>
                <a:spcPts val="0"/>
              </a:spcAft>
              <a:buNone/>
            </a:pPr>
            <a:r>
              <a:rPr lang="en-US" sz="1800" dirty="0">
                <a:solidFill>
                  <a:schemeClr val="dk1"/>
                </a:solidFill>
                <a:latin typeface="Times New Roman" pitchFamily="18" charset="0"/>
                <a:ea typeface="Times"/>
                <a:cs typeface="Times New Roman" pitchFamily="18" charset="0"/>
                <a:sym typeface="Times"/>
              </a:rPr>
              <a:t>Bulbul </a:t>
            </a:r>
            <a:r>
              <a:rPr lang="en-US" sz="1800" dirty="0" err="1">
                <a:solidFill>
                  <a:schemeClr val="dk1"/>
                </a:solidFill>
                <a:latin typeface="Times New Roman" pitchFamily="18" charset="0"/>
                <a:ea typeface="Times"/>
                <a:cs typeface="Times New Roman" pitchFamily="18" charset="0"/>
                <a:sym typeface="Times"/>
              </a:rPr>
              <a:t>Ahamed</a:t>
            </a:r>
            <a:endParaRPr sz="1800" dirty="0">
              <a:solidFill>
                <a:schemeClr val="dk1"/>
              </a:solidFill>
              <a:latin typeface="Times New Roman" pitchFamily="18" charset="0"/>
              <a:ea typeface="Times"/>
              <a:cs typeface="Times New Roman" pitchFamily="18" charset="0"/>
              <a:sym typeface="Times"/>
            </a:endParaRPr>
          </a:p>
          <a:p>
            <a:pPr lvl="0" algn="r">
              <a:lnSpc>
                <a:spcPct val="150000"/>
              </a:lnSpc>
            </a:pPr>
            <a:r>
              <a:rPr lang="en-US" sz="1800" dirty="0">
                <a:solidFill>
                  <a:schemeClr val="dk1"/>
                </a:solidFill>
                <a:latin typeface="Times New Roman" pitchFamily="18" charset="0"/>
                <a:ea typeface="Times"/>
                <a:cs typeface="Times New Roman" pitchFamily="18" charset="0"/>
                <a:sym typeface="Times"/>
              </a:rPr>
              <a:t>Associate Professor and Head,</a:t>
            </a:r>
          </a:p>
          <a:p>
            <a:pPr lvl="0" algn="r">
              <a:lnSpc>
                <a:spcPct val="150000"/>
              </a:lnSpc>
            </a:pPr>
            <a:r>
              <a:rPr lang="en-US" sz="1800" dirty="0">
                <a:solidFill>
                  <a:schemeClr val="dk1"/>
                </a:solidFill>
                <a:latin typeface="Times New Roman" pitchFamily="18" charset="0"/>
                <a:ea typeface="Times"/>
                <a:cs typeface="Times New Roman" pitchFamily="18" charset="0"/>
                <a:sym typeface="Times"/>
              </a:rPr>
              <a:t>Department of Computer Science and Engineering</a:t>
            </a:r>
          </a:p>
          <a:p>
            <a:pPr lvl="0" algn="r">
              <a:lnSpc>
                <a:spcPct val="150000"/>
              </a:lnSpc>
            </a:pPr>
            <a:r>
              <a:rPr lang="en-US" sz="1800" dirty="0" err="1">
                <a:solidFill>
                  <a:schemeClr val="dk1"/>
                </a:solidFill>
                <a:latin typeface="Times New Roman" pitchFamily="18" charset="0"/>
                <a:ea typeface="Times"/>
                <a:cs typeface="Times New Roman" pitchFamily="18" charset="0"/>
                <a:sym typeface="Times"/>
              </a:rPr>
              <a:t>Sonargaon</a:t>
            </a:r>
            <a:r>
              <a:rPr lang="en-US" sz="1800" dirty="0">
                <a:solidFill>
                  <a:schemeClr val="dk1"/>
                </a:solidFill>
                <a:latin typeface="Times New Roman" pitchFamily="18" charset="0"/>
                <a:ea typeface="Times"/>
                <a:cs typeface="Times New Roman" pitchFamily="18" charset="0"/>
                <a:sym typeface="Times"/>
              </a:rPr>
              <a:t> University (SU)</a:t>
            </a:r>
            <a:endParaRPr sz="1800" dirty="0">
              <a:latin typeface="Times New Roman" pitchFamily="18" charset="0"/>
              <a:ea typeface="Times"/>
              <a:cs typeface="Times New Roman" pitchFamily="18" charset="0"/>
              <a:sym typeface="Times"/>
            </a:endParaRPr>
          </a:p>
        </p:txBody>
      </p:sp>
      <p:sp>
        <p:nvSpPr>
          <p:cNvPr id="6" name="Google Shape;62;p14"/>
          <p:cNvSpPr txBox="1"/>
          <p:nvPr/>
        </p:nvSpPr>
        <p:spPr>
          <a:xfrm>
            <a:off x="331932" y="4056548"/>
            <a:ext cx="7350918" cy="133878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50000"/>
              </a:lnSpc>
              <a:spcBef>
                <a:spcPts val="0"/>
              </a:spcBef>
              <a:spcAft>
                <a:spcPts val="0"/>
              </a:spcAft>
              <a:buNone/>
            </a:pPr>
            <a:r>
              <a:rPr lang="en-US" sz="1800" b="1" dirty="0">
                <a:solidFill>
                  <a:schemeClr val="dk1"/>
                </a:solidFill>
                <a:latin typeface="Times New Roman" pitchFamily="18" charset="0"/>
                <a:ea typeface="Times"/>
                <a:cs typeface="Times New Roman" pitchFamily="18" charset="0"/>
                <a:sym typeface="Times"/>
              </a:rPr>
              <a:t>Presented by :</a:t>
            </a:r>
            <a:endParaRPr b="1" dirty="0">
              <a:latin typeface="Times New Roman" pitchFamily="18" charset="0"/>
              <a:ea typeface="Times"/>
              <a:cs typeface="Times New Roman" pitchFamily="18" charset="0"/>
              <a:sym typeface="Times"/>
            </a:endParaRPr>
          </a:p>
          <a:p>
            <a:pPr marL="0" marR="0" lvl="0" indent="0" algn="l" rtl="0">
              <a:lnSpc>
                <a:spcPct val="150000"/>
              </a:lnSpc>
              <a:spcBef>
                <a:spcPts val="0"/>
              </a:spcBef>
              <a:spcAft>
                <a:spcPts val="0"/>
              </a:spcAft>
              <a:buNone/>
            </a:pPr>
            <a:r>
              <a:rPr lang="en-US" sz="1800" dirty="0">
                <a:solidFill>
                  <a:schemeClr val="dk1"/>
                </a:solidFill>
                <a:latin typeface="Times New Roman" pitchFamily="18" charset="0"/>
                <a:ea typeface="Times"/>
                <a:cs typeface="Times New Roman" pitchFamily="18" charset="0"/>
                <a:sym typeface="Times"/>
              </a:rPr>
              <a:t>MD. MAFUJUL HASAN		(CSE1903018137)</a:t>
            </a:r>
          </a:p>
          <a:p>
            <a:pPr marL="0" marR="0" lvl="0" indent="0" algn="l" rtl="0">
              <a:lnSpc>
                <a:spcPct val="150000"/>
              </a:lnSpc>
              <a:spcBef>
                <a:spcPts val="0"/>
              </a:spcBef>
              <a:spcAft>
                <a:spcPts val="0"/>
              </a:spcAft>
              <a:buNone/>
            </a:pPr>
            <a:r>
              <a:rPr lang="en-US" sz="1800" dirty="0">
                <a:solidFill>
                  <a:schemeClr val="dk1"/>
                </a:solidFill>
                <a:latin typeface="Times New Roman" pitchFamily="18" charset="0"/>
                <a:ea typeface="Times"/>
                <a:cs typeface="Times New Roman" pitchFamily="18" charset="0"/>
                <a:sym typeface="Times"/>
              </a:rPr>
              <a:t>NAZMUL HOSSAIN		(CSE1903018114)</a:t>
            </a:r>
            <a:endParaRPr sz="1800" dirty="0">
              <a:latin typeface="Times New Roman" pitchFamily="18" charset="0"/>
              <a:ea typeface="Times"/>
              <a:cs typeface="Times New Roman" pitchFamily="18" charset="0"/>
              <a:sym typeface="Times"/>
            </a:endParaRPr>
          </a:p>
        </p:txBody>
      </p:sp>
      <p:cxnSp>
        <p:nvCxnSpPr>
          <p:cNvPr id="8" name="Straight Connector 7"/>
          <p:cNvCxnSpPr/>
          <p:nvPr/>
        </p:nvCxnSpPr>
        <p:spPr>
          <a:xfrm>
            <a:off x="0" y="3749040"/>
            <a:ext cx="12192000"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668030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E6FC2-D0E9-4E67-BDA1-E3EAA07A50DD}"/>
              </a:ext>
            </a:extLst>
          </p:cNvPr>
          <p:cNvSpPr>
            <a:spLocks noGrp="1"/>
          </p:cNvSpPr>
          <p:nvPr>
            <p:ph type="title"/>
          </p:nvPr>
        </p:nvSpPr>
        <p:spPr>
          <a:xfrm>
            <a:off x="1152607" y="457200"/>
            <a:ext cx="3932237" cy="1600200"/>
          </a:xfrm>
        </p:spPr>
        <p:txBody>
          <a:bodyPr>
            <a:normAutofit/>
          </a:bodyPr>
          <a:lstStyle/>
          <a:p>
            <a:r>
              <a:rPr lang="en-US" sz="2800" b="1" dirty="0">
                <a:latin typeface="Times New Roman" panose="02020603050405020304" pitchFamily="18" charset="0"/>
                <a:cs typeface="Times New Roman" panose="02020603050405020304" pitchFamily="18" charset="0"/>
              </a:rPr>
              <a:t>Use-Case Diagram of Employee Payroll Management System</a:t>
            </a:r>
          </a:p>
        </p:txBody>
      </p:sp>
      <p:pic>
        <p:nvPicPr>
          <p:cNvPr id="5" name="Content Placeholder 4">
            <a:extLst>
              <a:ext uri="{FF2B5EF4-FFF2-40B4-BE49-F238E27FC236}">
                <a16:creationId xmlns:a16="http://schemas.microsoft.com/office/drawing/2014/main" id="{80406B90-A529-485F-9BCF-865038D8E7F4}"/>
              </a:ext>
            </a:extLst>
          </p:cNvPr>
          <p:cNvPicPr>
            <a:picLocks noGrp="1" noChangeAspect="1"/>
          </p:cNvPicPr>
          <p:nvPr>
            <p:ph idx="1"/>
          </p:nvPr>
        </p:nvPicPr>
        <p:blipFill>
          <a:blip r:embed="rId2"/>
          <a:stretch>
            <a:fillRect/>
          </a:stretch>
        </p:blipFill>
        <p:spPr>
          <a:xfrm>
            <a:off x="6136110" y="-132347"/>
            <a:ext cx="3585410" cy="6621172"/>
          </a:xfrm>
          <a:prstGeom prst="rect">
            <a:avLst/>
          </a:prstGeom>
        </p:spPr>
      </p:pic>
      <p:sp>
        <p:nvSpPr>
          <p:cNvPr id="4" name="Text Placeholder 3">
            <a:extLst>
              <a:ext uri="{FF2B5EF4-FFF2-40B4-BE49-F238E27FC236}">
                <a16:creationId xmlns:a16="http://schemas.microsoft.com/office/drawing/2014/main" id="{531F4538-8BCA-4991-B5DF-D31F9DE6DFD2}"/>
              </a:ext>
            </a:extLst>
          </p:cNvPr>
          <p:cNvSpPr>
            <a:spLocks noGrp="1"/>
          </p:cNvSpPr>
          <p:nvPr>
            <p:ph type="body" sz="half" idx="2"/>
          </p:nvPr>
        </p:nvSpPr>
        <p:spPr>
          <a:xfrm>
            <a:off x="1128544" y="2057400"/>
            <a:ext cx="3932237" cy="3811588"/>
          </a:xfrm>
        </p:spPr>
        <p:txBody>
          <a:bodyPr/>
          <a:lstStyle/>
          <a:p>
            <a:r>
              <a:rPr lang="en-US" dirty="0">
                <a:latin typeface="Times New Roman" panose="02020603050405020304" pitchFamily="18" charset="0"/>
                <a:cs typeface="Times New Roman" panose="02020603050405020304" pitchFamily="18" charset="0"/>
              </a:rPr>
              <a:t>A use case diagram is a graphical representation of the interactions between actors and a system. It shows the different ways that a user or external system can interact with the software, as well as the responses of the system to those interactions.</a:t>
            </a:r>
          </a:p>
          <a:p>
            <a:r>
              <a:rPr lang="en-US" dirty="0">
                <a:latin typeface="Times New Roman" panose="02020603050405020304" pitchFamily="18" charset="0"/>
                <a:cs typeface="Times New Roman" panose="02020603050405020304" pitchFamily="18" charset="0"/>
              </a:rPr>
              <a:t>Use case diagrams are an important tool in software development because they help developers and stakeholders understand the requirements of the system. </a:t>
            </a:r>
          </a:p>
        </p:txBody>
      </p:sp>
    </p:spTree>
    <p:extLst>
      <p:ext uri="{BB962C8B-B14F-4D97-AF65-F5344CB8AC3E}">
        <p14:creationId xmlns:p14="http://schemas.microsoft.com/office/powerpoint/2010/main" val="17174550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84D2B-DF19-4855-8460-FAB327EFE8D3}"/>
              </a:ext>
            </a:extLst>
          </p:cNvPr>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Class Diagram of Employee Payroll Management System</a:t>
            </a:r>
          </a:p>
        </p:txBody>
      </p:sp>
      <p:pic>
        <p:nvPicPr>
          <p:cNvPr id="5" name="Content Placeholder 4">
            <a:extLst>
              <a:ext uri="{FF2B5EF4-FFF2-40B4-BE49-F238E27FC236}">
                <a16:creationId xmlns:a16="http://schemas.microsoft.com/office/drawing/2014/main" id="{BCD6EEC4-9ED1-4D38-833C-2C4DD3BFE81D}"/>
              </a:ext>
            </a:extLst>
          </p:cNvPr>
          <p:cNvPicPr>
            <a:picLocks noGrp="1" noChangeAspect="1"/>
          </p:cNvPicPr>
          <p:nvPr>
            <p:ph idx="1"/>
          </p:nvPr>
        </p:nvPicPr>
        <p:blipFill>
          <a:blip r:embed="rId2"/>
          <a:stretch>
            <a:fillRect/>
          </a:stretch>
        </p:blipFill>
        <p:spPr>
          <a:xfrm>
            <a:off x="5197643" y="-611464"/>
            <a:ext cx="5538626" cy="7276960"/>
          </a:xfrm>
          <a:prstGeom prst="rect">
            <a:avLst/>
          </a:prstGeom>
        </p:spPr>
      </p:pic>
      <p:sp>
        <p:nvSpPr>
          <p:cNvPr id="4" name="Text Placeholder 3">
            <a:extLst>
              <a:ext uri="{FF2B5EF4-FFF2-40B4-BE49-F238E27FC236}">
                <a16:creationId xmlns:a16="http://schemas.microsoft.com/office/drawing/2014/main" id="{D2831A9A-BB09-40E0-BFA7-0D1022E2568E}"/>
              </a:ext>
            </a:extLst>
          </p:cNvPr>
          <p:cNvSpPr>
            <a:spLocks noGrp="1"/>
          </p:cNvSpPr>
          <p:nvPr>
            <p:ph type="body" sz="half" idx="2"/>
          </p:nvPr>
        </p:nvSpPr>
        <p:spPr/>
        <p:txBody>
          <a:bodyPr/>
          <a:lstStyle/>
          <a:p>
            <a:r>
              <a:rPr lang="en-US" dirty="0">
                <a:latin typeface="Times New Roman" panose="02020603050405020304" pitchFamily="18" charset="0"/>
                <a:cs typeface="Times New Roman" panose="02020603050405020304" pitchFamily="18" charset="0"/>
              </a:rPr>
              <a:t>A class diagram is a type of UML diagram that represents the structure of a system by showing the classes, their attributes, methods, and relationships between objects. It provides a visual representation of the code and helps developers to understand the overall architecture of the system.</a:t>
            </a:r>
          </a:p>
        </p:txBody>
      </p:sp>
    </p:spTree>
    <p:extLst>
      <p:ext uri="{BB962C8B-B14F-4D97-AF65-F5344CB8AC3E}">
        <p14:creationId xmlns:p14="http://schemas.microsoft.com/office/powerpoint/2010/main" val="10404489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We provide Easy to read Reports</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p:cNvSpPr>
            <a:spLocks noGrp="1"/>
          </p:cNvSpPr>
          <p:nvPr>
            <p:ph type="body" sz="half" idx="2"/>
          </p:nvPr>
        </p:nvSpPr>
        <p:spPr/>
        <p:txBody>
          <a:bodyPr>
            <a:noAutofit/>
          </a:bodyPr>
          <a:lstStyle/>
          <a:p>
            <a:r>
              <a:rPr lang="en-US" b="1" dirty="0">
                <a:latin typeface="Times New Roman" panose="02020603050405020304" pitchFamily="18" charset="0"/>
                <a:cs typeface="Times New Roman" panose="02020603050405020304" pitchFamily="18" charset="0"/>
              </a:rPr>
              <a:t>Our detailed Report includes - </a:t>
            </a: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Payroll Summary</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Consolidated Report</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Arrival Departure Time</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Holiday type</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Absence/presence</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Late out</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Shifts</a:t>
            </a:r>
          </a:p>
        </p:txBody>
      </p:sp>
    </p:spTree>
    <p:extLst>
      <p:ext uri="{BB962C8B-B14F-4D97-AF65-F5344CB8AC3E}">
        <p14:creationId xmlns:p14="http://schemas.microsoft.com/office/powerpoint/2010/main" val="249266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73152"/>
            <a:ext cx="3932237" cy="1600200"/>
          </a:xfrm>
        </p:spPr>
        <p:txBody>
          <a:bodyPr>
            <a:normAutofit/>
          </a:bodyPr>
          <a:lstStyle/>
          <a:p>
            <a:r>
              <a:rPr lang="en-US" sz="2800" b="1" dirty="0">
                <a:latin typeface="Times New Roman" panose="02020603050405020304" pitchFamily="18" charset="0"/>
                <a:cs typeface="Times New Roman" panose="02020603050405020304" pitchFamily="18" charset="0"/>
              </a:rPr>
              <a:t>Data Dictionary</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p:cNvSpPr>
            <a:spLocks noGrp="1"/>
          </p:cNvSpPr>
          <p:nvPr>
            <p:ph type="body" sz="half" idx="2"/>
          </p:nvPr>
        </p:nvSpPr>
        <p:spPr>
          <a:xfrm>
            <a:off x="839788" y="1901952"/>
            <a:ext cx="3932237" cy="3811588"/>
          </a:xfrm>
        </p:spPr>
        <p:txBody>
          <a:bodyPr>
            <a:noAutofit/>
          </a:bodyPr>
          <a:lstStyle/>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Department</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Shift</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Designation</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Branch</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Holidays</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Employee</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Employee Attendance</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Employee Leaves</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Payroll</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Payroll Details</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Chat</a:t>
            </a:r>
          </a:p>
        </p:txBody>
      </p:sp>
    </p:spTree>
    <p:extLst>
      <p:ext uri="{BB962C8B-B14F-4D97-AF65-F5344CB8AC3E}">
        <p14:creationId xmlns:p14="http://schemas.microsoft.com/office/powerpoint/2010/main" val="12131879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C4C56-775A-48E7-9A38-1EF4C2DE06AB}"/>
              </a:ext>
            </a:extLst>
          </p:cNvPr>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Future of Employee Information and Payroll Management</a:t>
            </a:r>
          </a:p>
        </p:txBody>
      </p:sp>
      <p:pic>
        <p:nvPicPr>
          <p:cNvPr id="6" name="Content Placeholder 5">
            <a:extLst>
              <a:ext uri="{FF2B5EF4-FFF2-40B4-BE49-F238E27FC236}">
                <a16:creationId xmlns:a16="http://schemas.microsoft.com/office/drawing/2014/main" id="{D70859CD-7481-48DE-867D-7113D02D4E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a:extLst>
              <a:ext uri="{FF2B5EF4-FFF2-40B4-BE49-F238E27FC236}">
                <a16:creationId xmlns:a16="http://schemas.microsoft.com/office/drawing/2014/main" id="{6A73E3CC-68F0-4FE9-B61C-20DB3DFD43E5}"/>
              </a:ext>
            </a:extLst>
          </p:cNvPr>
          <p:cNvSpPr>
            <a:spLocks noGrp="1"/>
          </p:cNvSpPr>
          <p:nvPr>
            <p:ph type="body" sz="half" idx="2"/>
          </p:nvPr>
        </p:nvSpPr>
        <p:spPr/>
        <p:txBody>
          <a:bodyPr>
            <a:normAutofit fontScale="92500"/>
          </a:bodyPr>
          <a:lstStyle/>
          <a:p>
            <a:r>
              <a:rPr lang="en-US" dirty="0">
                <a:latin typeface="Times New Roman" panose="02020603050405020304" pitchFamily="18" charset="0"/>
                <a:cs typeface="Times New Roman" panose="02020603050405020304" pitchFamily="18" charset="0"/>
              </a:rPr>
              <a:t>The future of employee information and payroll management is looking increasingly automated and data-driven. With advances in artificial intelligence, machine learning, and big data analytics, businesses will have access to more accurate and real-time information about their employees than ever before.</a:t>
            </a:r>
          </a:p>
          <a:p>
            <a:r>
              <a:rPr lang="en-US" dirty="0">
                <a:latin typeface="Times New Roman" panose="02020603050405020304" pitchFamily="18" charset="0"/>
                <a:cs typeface="Times New Roman" panose="02020603050405020304" pitchFamily="18" charset="0"/>
              </a:rPr>
              <a:t>One trend that is likely to emerge in the coming years is the use of predictive analytics to forecast employee turnover rates and identify potential performance issues before they become major problems. This will allow businesses to take proactive steps to retain top talent and improve overall productivity. Another trend is the use of blockchain technology to securely store and manage employee data, ensuring that it remains private and tamper-proof.</a:t>
            </a:r>
          </a:p>
        </p:txBody>
      </p:sp>
    </p:spTree>
    <p:extLst>
      <p:ext uri="{BB962C8B-B14F-4D97-AF65-F5344CB8AC3E}">
        <p14:creationId xmlns:p14="http://schemas.microsoft.com/office/powerpoint/2010/main" val="1993835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4FEBC-1630-49A9-A7B6-3D59B1C74B3E}"/>
              </a:ext>
            </a:extLst>
          </p:cNvPr>
          <p:cNvSpPr>
            <a:spLocks noGrp="1"/>
          </p:cNvSpPr>
          <p:nvPr>
            <p:ph type="title"/>
          </p:nvPr>
        </p:nvSpPr>
        <p:spPr>
          <a:xfrm>
            <a:off x="839788" y="96255"/>
            <a:ext cx="3932237" cy="1600200"/>
          </a:xfrm>
        </p:spPr>
        <p:txBody>
          <a:bodyPr>
            <a:normAutofit/>
          </a:bodyPr>
          <a:lstStyle/>
          <a:p>
            <a:r>
              <a:rPr lang="en-US" sz="2800" b="1" dirty="0">
                <a:latin typeface="Times New Roman" panose="02020603050405020304" pitchFamily="18" charset="0"/>
                <a:cs typeface="Times New Roman" panose="02020603050405020304" pitchFamily="18" charset="0"/>
              </a:rPr>
              <a:t>Conclusion</a:t>
            </a:r>
          </a:p>
        </p:txBody>
      </p:sp>
      <p:pic>
        <p:nvPicPr>
          <p:cNvPr id="6" name="Content Placeholder 5">
            <a:extLst>
              <a:ext uri="{FF2B5EF4-FFF2-40B4-BE49-F238E27FC236}">
                <a16:creationId xmlns:a16="http://schemas.microsoft.com/office/drawing/2014/main" id="{BE993243-DEE9-4AC1-8BCA-5F7942A98B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a:extLst>
              <a:ext uri="{FF2B5EF4-FFF2-40B4-BE49-F238E27FC236}">
                <a16:creationId xmlns:a16="http://schemas.microsoft.com/office/drawing/2014/main" id="{40A3FFD3-5A7A-41C7-A714-1E77247C92A3}"/>
              </a:ext>
            </a:extLst>
          </p:cNvPr>
          <p:cNvSpPr>
            <a:spLocks noGrp="1"/>
          </p:cNvSpPr>
          <p:nvPr>
            <p:ph type="body" sz="half" idx="2"/>
          </p:nvPr>
        </p:nvSpPr>
        <p:spPr>
          <a:xfrm>
            <a:off x="839788" y="1744581"/>
            <a:ext cx="3932237" cy="3811588"/>
          </a:xfrm>
        </p:spPr>
        <p:txBody>
          <a:bodyPr>
            <a:normAutofit fontScale="92500" lnSpcReduction="10000"/>
          </a:bodyPr>
          <a:lstStyle/>
          <a:p>
            <a:r>
              <a:rPr lang="en-US" dirty="0">
                <a:latin typeface="Times New Roman" panose="02020603050405020304" pitchFamily="18" charset="0"/>
                <a:cs typeface="Times New Roman" panose="02020603050405020304" pitchFamily="18" charset="0"/>
              </a:rPr>
              <a:t>In conclusion, it is clear that implementing an automated employee information and payroll management system can bring numerous benefits to businesses. Not only does it save time and money, but it also helps improve accuracy and compliance. By eliminating manual processes, businesses can focus on more strategic tasks and make better decisions based on real-time data.</a:t>
            </a:r>
          </a:p>
          <a:p>
            <a:r>
              <a:rPr lang="en-US" dirty="0">
                <a:latin typeface="Times New Roman" panose="02020603050405020304" pitchFamily="18" charset="0"/>
                <a:cs typeface="Times New Roman" panose="02020603050405020304" pitchFamily="18" charset="0"/>
              </a:rPr>
              <a:t>However, it is important for businesses to carefully consider their options and choose a system that meets their specific needs. They should look for features such as customizable reporting, integration with other software, and robust security measures. Additionally, they should ensure proper training and support for employees during the implementation process to maximize the system's potential.</a:t>
            </a:r>
          </a:p>
        </p:txBody>
      </p:sp>
    </p:spTree>
    <p:extLst>
      <p:ext uri="{BB962C8B-B14F-4D97-AF65-F5344CB8AC3E}">
        <p14:creationId xmlns:p14="http://schemas.microsoft.com/office/powerpoint/2010/main" val="783312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7B290-8861-4106-A9C9-7A7549F7241B}"/>
              </a:ext>
            </a:extLst>
          </p:cNvPr>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Q&amp;A</a:t>
            </a:r>
          </a:p>
        </p:txBody>
      </p:sp>
      <p:pic>
        <p:nvPicPr>
          <p:cNvPr id="6" name="Content Placeholder 5">
            <a:extLst>
              <a:ext uri="{FF2B5EF4-FFF2-40B4-BE49-F238E27FC236}">
                <a16:creationId xmlns:a16="http://schemas.microsoft.com/office/drawing/2014/main" id="{C8104424-5D0E-41BB-908B-140EE5EA0DD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a:extLst>
              <a:ext uri="{FF2B5EF4-FFF2-40B4-BE49-F238E27FC236}">
                <a16:creationId xmlns:a16="http://schemas.microsoft.com/office/drawing/2014/main" id="{D5D07C04-9420-4F82-9BF5-8FA9C83A3C2C}"/>
              </a:ext>
            </a:extLst>
          </p:cNvPr>
          <p:cNvSpPr>
            <a:spLocks noGrp="1"/>
          </p:cNvSpPr>
          <p:nvPr>
            <p:ph type="body" sz="half" idx="2"/>
          </p:nvPr>
        </p:nvSpPr>
        <p:spPr/>
        <p:txBody>
          <a:bodyPr/>
          <a:lstStyle/>
          <a:p>
            <a:r>
              <a:rPr lang="en-US" dirty="0">
                <a:latin typeface="Times New Roman" panose="02020603050405020304" pitchFamily="18" charset="0"/>
                <a:cs typeface="Times New Roman" panose="02020603050405020304" pitchFamily="18" charset="0"/>
              </a:rPr>
              <a:t>Thank you for your attention. Now, we would like to open the floor for any questions or concerns that you may have regarding employee information and payroll management systems.</a:t>
            </a:r>
          </a:p>
        </p:txBody>
      </p:sp>
    </p:spTree>
    <p:extLst>
      <p:ext uri="{BB962C8B-B14F-4D97-AF65-F5344CB8AC3E}">
        <p14:creationId xmlns:p14="http://schemas.microsoft.com/office/powerpoint/2010/main" val="11610430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E7074-B728-4B9B-9A5A-C2ECCD0B6D94}"/>
              </a:ext>
            </a:extLst>
          </p:cNvPr>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Thank You</a:t>
            </a:r>
          </a:p>
        </p:txBody>
      </p:sp>
      <p:pic>
        <p:nvPicPr>
          <p:cNvPr id="6" name="Content Placeholder 5">
            <a:extLst>
              <a:ext uri="{FF2B5EF4-FFF2-40B4-BE49-F238E27FC236}">
                <a16:creationId xmlns:a16="http://schemas.microsoft.com/office/drawing/2014/main" id="{5CEDE17C-9C50-47DD-82FC-0C09B8DD7A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a:extLst>
              <a:ext uri="{FF2B5EF4-FFF2-40B4-BE49-F238E27FC236}">
                <a16:creationId xmlns:a16="http://schemas.microsoft.com/office/drawing/2014/main" id="{B147FC4A-5A0B-400D-82B4-D172476B33C4}"/>
              </a:ext>
            </a:extLst>
          </p:cNvPr>
          <p:cNvSpPr>
            <a:spLocks noGrp="1"/>
          </p:cNvSpPr>
          <p:nvPr>
            <p:ph type="body" sz="half" idx="2"/>
          </p:nvPr>
        </p:nvSpPr>
        <p:spPr/>
        <p:txBody>
          <a:bodyPr/>
          <a:lstStyle/>
          <a:p>
            <a:r>
              <a:rPr lang="en-US" dirty="0">
                <a:latin typeface="Times New Roman" panose="02020603050405020304" pitchFamily="18" charset="0"/>
                <a:cs typeface="Times New Roman" panose="02020603050405020304" pitchFamily="18" charset="0"/>
              </a:rPr>
              <a:t>Thank you for taking the time to learn about the benefits of implementing an employee information and payroll management system. We hope that this presentation has shed light on the challenges faced by businesses when managing employee data manually, and the benefits of automating these processes.</a:t>
            </a:r>
          </a:p>
        </p:txBody>
      </p:sp>
    </p:spTree>
    <p:extLst>
      <p:ext uri="{BB962C8B-B14F-4D97-AF65-F5344CB8AC3E}">
        <p14:creationId xmlns:p14="http://schemas.microsoft.com/office/powerpoint/2010/main" val="2118502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11480"/>
            <a:ext cx="3932237" cy="1600200"/>
          </a:xfrm>
        </p:spPr>
        <p:txBody>
          <a:bodyPr>
            <a:normAutofit/>
          </a:bodyPr>
          <a:lstStyle/>
          <a:p>
            <a:r>
              <a:rPr lang="en-US" sz="2800" b="1" dirty="0">
                <a:latin typeface="Times New Roman" panose="02020603050405020304" pitchFamily="18" charset="0"/>
                <a:cs typeface="Times New Roman" panose="02020603050405020304" pitchFamily="18" charset="0"/>
              </a:rPr>
              <a:t>Introduction</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p:cNvSpPr>
            <a:spLocks noGrp="1"/>
          </p:cNvSpPr>
          <p:nvPr>
            <p:ph type="body" sz="half" idx="2"/>
          </p:nvPr>
        </p:nvSpPr>
        <p:spPr/>
        <p:txBody>
          <a:bodyPr>
            <a:normAutofit/>
          </a:bodyPr>
          <a:lstStyle/>
          <a:p>
            <a:r>
              <a:rPr lang="en-US" dirty="0">
                <a:latin typeface="Times New Roman" panose="02020603050405020304" pitchFamily="18" charset="0"/>
                <a:cs typeface="Times New Roman" panose="02020603050405020304" pitchFamily="18" charset="0"/>
              </a:rPr>
              <a:t>Welcome to our presentation on employee information and payroll management systems. In today's fast-paced business environment, it is more important than ever for companies to have an efficient and effective way of managing their employees' information and payroll.</a:t>
            </a:r>
          </a:p>
          <a:p>
            <a:r>
              <a:rPr lang="en-US" dirty="0">
                <a:latin typeface="Times New Roman" panose="02020603050405020304" pitchFamily="18" charset="0"/>
                <a:cs typeface="Times New Roman" panose="02020603050405020304" pitchFamily="18" charset="0"/>
              </a:rPr>
              <a:t>Traditional methods of managing this data can be time-consuming, error-prone, and costly. That's why many businesses are turning to automated systems that can streamline the process and provide accurate data in real-time. In this presentation, we will explore the benefits of such systems, as well as the challenges and best practices for implementing them.</a:t>
            </a:r>
          </a:p>
        </p:txBody>
      </p:sp>
    </p:spTree>
    <p:extLst>
      <p:ext uri="{BB962C8B-B14F-4D97-AF65-F5344CB8AC3E}">
        <p14:creationId xmlns:p14="http://schemas.microsoft.com/office/powerpoint/2010/main" val="12497482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64" y="210312"/>
            <a:ext cx="3932237" cy="1600200"/>
          </a:xfrm>
        </p:spPr>
        <p:txBody>
          <a:bodyPr>
            <a:normAutofit/>
          </a:bodyPr>
          <a:lstStyle/>
          <a:p>
            <a:r>
              <a:rPr lang="en-US" sz="2800" b="1" dirty="0">
                <a:latin typeface="Times New Roman" panose="02020603050405020304" pitchFamily="18" charset="0"/>
                <a:cs typeface="Times New Roman" panose="02020603050405020304" pitchFamily="18" charset="0"/>
              </a:rPr>
              <a:t>Say Good Bye To Manual Payroll</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p:cNvSpPr>
            <a:spLocks noGrp="1"/>
          </p:cNvSpPr>
          <p:nvPr>
            <p:ph type="body" sz="half" idx="2"/>
          </p:nvPr>
        </p:nvSpPr>
        <p:spPr/>
        <p:txBody>
          <a:bodyPr>
            <a:noAutofit/>
          </a:bodyPr>
          <a:lstStyle/>
          <a:p>
            <a:pPr marL="285750" indent="-285750">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An Online employee payroll Management System, is a system where employee can apply for leaves and admin/HR Manager can approve/reject leaves request.</a:t>
            </a:r>
          </a:p>
          <a:p>
            <a:pPr marL="285750" indent="-285750">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Admin can Manage attendance of all employees and manage Payroll of all employee, managing shifts, allotting particular branch of the company to add new or existing employee</a:t>
            </a:r>
          </a:p>
        </p:txBody>
      </p:sp>
    </p:spTree>
    <p:extLst>
      <p:ext uri="{BB962C8B-B14F-4D97-AF65-F5344CB8AC3E}">
        <p14:creationId xmlns:p14="http://schemas.microsoft.com/office/powerpoint/2010/main" val="611610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Challenges in Employee Information and Payroll Management System</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p:cNvSpPr>
            <a:spLocks noGrp="1"/>
          </p:cNvSpPr>
          <p:nvPr>
            <p:ph type="body" sz="half" idx="2"/>
          </p:nvPr>
        </p:nvSpPr>
        <p:spPr/>
        <p:txBody>
          <a:bodyPr>
            <a:noAutofit/>
          </a:bodyPr>
          <a:lstStyle/>
          <a:p>
            <a:r>
              <a:rPr lang="en-US" dirty="0">
                <a:latin typeface="Times New Roman" panose="02020603050405020304" pitchFamily="18" charset="0"/>
                <a:cs typeface="Times New Roman" panose="02020603050405020304" pitchFamily="18" charset="0"/>
              </a:rPr>
              <a:t>Managing employee information and payroll manually can be a daunting task for businesses. Not only does it require significant time and effort, but it also leaves room for errors and inaccuracies. In fact, according to a recent study, manual payroll processing has an error rate of about 1-8%, which can lead to costly mistakes and legal issues.</a:t>
            </a:r>
          </a:p>
          <a:p>
            <a:r>
              <a:rPr lang="en-US" dirty="0">
                <a:latin typeface="Times New Roman" panose="02020603050405020304" pitchFamily="18" charset="0"/>
                <a:cs typeface="Times New Roman" panose="02020603050405020304" pitchFamily="18" charset="0"/>
              </a:rPr>
              <a:t>Another challenge of employee payroll management is the lack of visibility and accessibility. When information is stored in paper files or spreadsheets, it can be difficult to track and access when needed. This can lead to delays in processing and payments, as well as frustration for employees who may have questions or concerns about their pay.</a:t>
            </a:r>
          </a:p>
        </p:txBody>
      </p:sp>
    </p:spTree>
    <p:extLst>
      <p:ext uri="{BB962C8B-B14F-4D97-AF65-F5344CB8AC3E}">
        <p14:creationId xmlns:p14="http://schemas.microsoft.com/office/powerpoint/2010/main" val="107387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Benefits of an Employee Information and Payroll Management System</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p:cNvSpPr>
            <a:spLocks noGrp="1"/>
          </p:cNvSpPr>
          <p:nvPr>
            <p:ph type="body" sz="half" idx="2"/>
          </p:nvPr>
        </p:nvSpPr>
        <p:spPr/>
        <p:txBody>
          <a:bodyPr>
            <a:noAutofit/>
          </a:bodyPr>
          <a:lstStyle/>
          <a:p>
            <a:r>
              <a:rPr lang="en-US" dirty="0">
                <a:latin typeface="Times New Roman" panose="02020603050405020304" pitchFamily="18" charset="0"/>
                <a:cs typeface="Times New Roman" panose="02020603050405020304" pitchFamily="18" charset="0"/>
              </a:rPr>
              <a:t>Implementing an employee information and payroll management system can bring numerous benefits to your organization. First and foremost, it can significantly reduce the time and effort required for manual data entry and processing. In fact, studies show that organizations that use automated payroll systems save up to 60% of their time compared to those that don't.</a:t>
            </a:r>
          </a:p>
          <a:p>
            <a:r>
              <a:rPr lang="en-US" dirty="0">
                <a:latin typeface="Times New Roman" panose="02020603050405020304" pitchFamily="18" charset="0"/>
                <a:cs typeface="Times New Roman" panose="02020603050405020304" pitchFamily="18" charset="0"/>
              </a:rPr>
              <a:t>Moreover, an employee information and payroll management system can help improve accuracy and compliance. By automating the process, you can minimize errors and ensure that all necessary taxes and deductions are properly calculated and reported. This not only helps avoid penalties and fines but also builds trust among employees who rely on accurate and timely paychecks.</a:t>
            </a:r>
          </a:p>
        </p:txBody>
      </p:sp>
    </p:spTree>
    <p:extLst>
      <p:ext uri="{BB962C8B-B14F-4D97-AF65-F5344CB8AC3E}">
        <p14:creationId xmlns:p14="http://schemas.microsoft.com/office/powerpoint/2010/main" val="4289834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4133B-E321-4ABF-9B12-7FAB4CFD8C7C}"/>
              </a:ext>
            </a:extLst>
          </p:cNvPr>
          <p:cNvSpPr>
            <a:spLocks noGrp="1"/>
          </p:cNvSpPr>
          <p:nvPr>
            <p:ph type="title"/>
          </p:nvPr>
        </p:nvSpPr>
        <p:spPr/>
        <p:txBody>
          <a:bodyPr>
            <a:noAutofit/>
          </a:bodyPr>
          <a:lstStyle/>
          <a:p>
            <a:r>
              <a:rPr lang="en-US" sz="2800" b="1" dirty="0">
                <a:latin typeface="Times New Roman" panose="02020603050405020304" pitchFamily="18" charset="0"/>
                <a:cs typeface="Times New Roman" panose="02020603050405020304" pitchFamily="18" charset="0"/>
              </a:rPr>
              <a:t>Features of a Good Employee Information and Payroll Management System</a:t>
            </a:r>
          </a:p>
        </p:txBody>
      </p:sp>
      <p:pic>
        <p:nvPicPr>
          <p:cNvPr id="6" name="Content Placeholder 5">
            <a:extLst>
              <a:ext uri="{FF2B5EF4-FFF2-40B4-BE49-F238E27FC236}">
                <a16:creationId xmlns:a16="http://schemas.microsoft.com/office/drawing/2014/main" id="{1EC580AA-6383-4A11-BB79-78608592B8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a:extLst>
              <a:ext uri="{FF2B5EF4-FFF2-40B4-BE49-F238E27FC236}">
                <a16:creationId xmlns:a16="http://schemas.microsoft.com/office/drawing/2014/main" id="{BA7ABB21-683D-4663-A7C4-B99B17A9005F}"/>
              </a:ext>
            </a:extLst>
          </p:cNvPr>
          <p:cNvSpPr>
            <a:spLocks noGrp="1"/>
          </p:cNvSpPr>
          <p:nvPr>
            <p:ph type="body" sz="half" idx="2"/>
          </p:nvPr>
        </p:nvSpPr>
        <p:spPr/>
        <p:txBody>
          <a:bodyPr/>
          <a:lstStyle/>
          <a:p>
            <a:r>
              <a:rPr lang="en-US" dirty="0">
                <a:latin typeface="Times New Roman" panose="02020603050405020304" pitchFamily="18" charset="0"/>
                <a:cs typeface="Times New Roman" panose="02020603050405020304" pitchFamily="18" charset="0"/>
              </a:rPr>
              <a:t>A good employee information and payroll management system should have a user-friendly interface that is easy to navigate. This will save time and reduce errors when entering and retrieving data. Additionally, the system should allow for customization of fields and reports to meet the specific needs of the business.</a:t>
            </a:r>
          </a:p>
          <a:p>
            <a:r>
              <a:rPr lang="en-US" dirty="0">
                <a:latin typeface="Times New Roman" panose="02020603050405020304" pitchFamily="18" charset="0"/>
                <a:cs typeface="Times New Roman" panose="02020603050405020304" pitchFamily="18" charset="0"/>
              </a:rPr>
              <a:t>Another important feature is integration with other software systems such as accounting and HR management. This will streamline processes and eliminate the need for manual data entry and reconciliation. The system should also have robust security measures in place to protect sensitive employee data from breaches and unauthorized access.</a:t>
            </a:r>
          </a:p>
        </p:txBody>
      </p:sp>
    </p:spTree>
    <p:extLst>
      <p:ext uri="{BB962C8B-B14F-4D97-AF65-F5344CB8AC3E}">
        <p14:creationId xmlns:p14="http://schemas.microsoft.com/office/powerpoint/2010/main" val="30326275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947B8-D3E9-4AEC-BFBD-077617F591A3}"/>
              </a:ext>
            </a:extLst>
          </p:cNvPr>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Security and Data Privacy</a:t>
            </a:r>
          </a:p>
        </p:txBody>
      </p:sp>
      <p:pic>
        <p:nvPicPr>
          <p:cNvPr id="6" name="Content Placeholder 5">
            <a:extLst>
              <a:ext uri="{FF2B5EF4-FFF2-40B4-BE49-F238E27FC236}">
                <a16:creationId xmlns:a16="http://schemas.microsoft.com/office/drawing/2014/main" id="{78254E89-98FE-44C9-A878-CE5D76B4F8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a:extLst>
              <a:ext uri="{FF2B5EF4-FFF2-40B4-BE49-F238E27FC236}">
                <a16:creationId xmlns:a16="http://schemas.microsoft.com/office/drawing/2014/main" id="{55EFED3B-1299-4E22-885C-4F9EB477D7BF}"/>
              </a:ext>
            </a:extLst>
          </p:cNvPr>
          <p:cNvSpPr>
            <a:spLocks noGrp="1"/>
          </p:cNvSpPr>
          <p:nvPr>
            <p:ph type="body" sz="half" idx="2"/>
          </p:nvPr>
        </p:nvSpPr>
        <p:spPr/>
        <p:txBody>
          <a:bodyPr>
            <a:normAutofit lnSpcReduction="10000"/>
          </a:bodyPr>
          <a:lstStyle/>
          <a:p>
            <a:r>
              <a:rPr lang="en-US" dirty="0">
                <a:latin typeface="Times New Roman" panose="02020603050405020304" pitchFamily="18" charset="0"/>
                <a:cs typeface="Times New Roman" panose="02020603050405020304" pitchFamily="18" charset="0"/>
              </a:rPr>
              <a:t>Employee information and payroll management systems deal with sensitive data that can have serious consequences if it falls into the wrong hands. Data breaches can result in identity theft, financial loss, and damage to a business's reputation. That's why security and data privacy are crucial considerations when choosing a system.</a:t>
            </a:r>
          </a:p>
          <a:p>
            <a:r>
              <a:rPr lang="en-US" dirty="0">
                <a:latin typeface="Times New Roman" panose="02020603050405020304" pitchFamily="18" charset="0"/>
                <a:cs typeface="Times New Roman" panose="02020603050405020304" pitchFamily="18" charset="0"/>
              </a:rPr>
              <a:t>Businesses need to ensure that their employee information and payroll management system has robust security measures in place, such as encryption, firewalls, and access controls. They should also have policies and procedures in place for handling sensitive data, such as regular backups and secure disposal of old records. By taking these steps, businesses can protect themselves and their employees from potential data breaches.</a:t>
            </a:r>
          </a:p>
        </p:txBody>
      </p:sp>
    </p:spTree>
    <p:extLst>
      <p:ext uri="{BB962C8B-B14F-4D97-AF65-F5344CB8AC3E}">
        <p14:creationId xmlns:p14="http://schemas.microsoft.com/office/powerpoint/2010/main" val="509903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Go Online (Unique Feature)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2475" y="987425"/>
            <a:ext cx="4873625" cy="4873625"/>
          </a:xfrm>
        </p:spPr>
      </p:pic>
      <p:sp>
        <p:nvSpPr>
          <p:cNvPr id="4" name="Text Placeholder 3"/>
          <p:cNvSpPr>
            <a:spLocks noGrp="1"/>
          </p:cNvSpPr>
          <p:nvPr>
            <p:ph type="body" sz="half" idx="2"/>
          </p:nvPr>
        </p:nvSpPr>
        <p:spPr/>
        <p:txBody>
          <a:bodyPr>
            <a:noAutofit/>
          </a:bodyPr>
          <a:lstStyle/>
          <a:p>
            <a:pPr marL="285750" indent="-285750">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Online Chat : </a:t>
            </a:r>
            <a:r>
              <a:rPr lang="en-US" sz="1800" dirty="0">
                <a:latin typeface="Times New Roman" panose="02020603050405020304" pitchFamily="18" charset="0"/>
                <a:cs typeface="Times New Roman" panose="02020603050405020304" pitchFamily="18" charset="0"/>
              </a:rPr>
              <a:t>Our System manages the messages to be delivered to the employees. Employees, at any level of designation, can chat or send a message to any other employee of company If both the employees are online at same the time, they can give immediate response to each other The advantage about this feature is that, any employee can solve the query by asking the particular employee</a:t>
            </a:r>
          </a:p>
        </p:txBody>
      </p:sp>
    </p:spTree>
    <p:extLst>
      <p:ext uri="{BB962C8B-B14F-4D97-AF65-F5344CB8AC3E}">
        <p14:creationId xmlns:p14="http://schemas.microsoft.com/office/powerpoint/2010/main" val="28670179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B5699-2C6B-421F-9F7F-5B4C4446AD10}"/>
              </a:ext>
            </a:extLst>
          </p:cNvPr>
          <p:cNvSpPr>
            <a:spLocks noGrp="1"/>
          </p:cNvSpPr>
          <p:nvPr>
            <p:ph type="title"/>
          </p:nvPr>
        </p:nvSpPr>
        <p:spPr/>
        <p:txBody>
          <a:bodyPr>
            <a:normAutofit/>
          </a:bodyPr>
          <a:lstStyle/>
          <a:p>
            <a:pPr algn="ctr"/>
            <a:r>
              <a:rPr lang="en-US" sz="2800" b="1" dirty="0">
                <a:latin typeface="Times New Roman" panose="02020603050405020304" pitchFamily="18" charset="0"/>
                <a:cs typeface="Times New Roman" panose="02020603050405020304" pitchFamily="18" charset="0"/>
              </a:rPr>
              <a:t>CHAT BOX</a:t>
            </a:r>
          </a:p>
        </p:txBody>
      </p:sp>
      <p:pic>
        <p:nvPicPr>
          <p:cNvPr id="5" name="Content Placeholder 4">
            <a:extLst>
              <a:ext uri="{FF2B5EF4-FFF2-40B4-BE49-F238E27FC236}">
                <a16:creationId xmlns:a16="http://schemas.microsoft.com/office/drawing/2014/main" id="{C673B69F-CA28-4DAF-8839-92898AFB826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56346" y="1568121"/>
            <a:ext cx="9027695" cy="4225292"/>
          </a:xfrm>
        </p:spPr>
      </p:pic>
    </p:spTree>
    <p:extLst>
      <p:ext uri="{BB962C8B-B14F-4D97-AF65-F5344CB8AC3E}">
        <p14:creationId xmlns:p14="http://schemas.microsoft.com/office/powerpoint/2010/main" val="30212767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TotalTime>
  <Words>1322</Words>
  <Application>Microsoft Office PowerPoint</Application>
  <PresentationFormat>Widescreen</PresentationFormat>
  <Paragraphs>66</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Times</vt:lpstr>
      <vt:lpstr>Times New Roman</vt:lpstr>
      <vt:lpstr>Wingdings</vt:lpstr>
      <vt:lpstr>Office Theme</vt:lpstr>
      <vt:lpstr>Design and Implementation of Employee Information and Payroll Management System</vt:lpstr>
      <vt:lpstr>Introduction</vt:lpstr>
      <vt:lpstr>Say Good Bye To Manual Payroll</vt:lpstr>
      <vt:lpstr>Challenges in Employee Information and Payroll Management System</vt:lpstr>
      <vt:lpstr>Benefits of an Employee Information and Payroll Management System</vt:lpstr>
      <vt:lpstr>Features of a Good Employee Information and Payroll Management System</vt:lpstr>
      <vt:lpstr>Security and Data Privacy</vt:lpstr>
      <vt:lpstr>Go Online (Unique Feature)</vt:lpstr>
      <vt:lpstr>CHAT BOX</vt:lpstr>
      <vt:lpstr>Use-Case Diagram of Employee Payroll Management System</vt:lpstr>
      <vt:lpstr>Class Diagram of Employee Payroll Management System</vt:lpstr>
      <vt:lpstr>We provide Easy to read Reports</vt:lpstr>
      <vt:lpstr>Data Dictionary</vt:lpstr>
      <vt:lpstr>Future of Employee Information and Payroll Management</vt:lpstr>
      <vt:lpstr>Conclusion</vt:lpstr>
      <vt:lpstr>Q&amp;A</vt:lpstr>
      <vt:lpstr>Thank You</vt:lpstr>
    </vt:vector>
  </TitlesOfParts>
  <Company>CyberSpace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Nasim Khan</dc:creator>
  <cp:lastModifiedBy>MD MAFUJUL HASAN</cp:lastModifiedBy>
  <cp:revision>25</cp:revision>
  <dcterms:created xsi:type="dcterms:W3CDTF">2023-09-07T11:31:12Z</dcterms:created>
  <dcterms:modified xsi:type="dcterms:W3CDTF">2023-09-08T19:28:33Z</dcterms:modified>
</cp:coreProperties>
</file>

<file path=docProps/thumbnail.jpeg>
</file>